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1" r:id="rId1"/>
  </p:sldMasterIdLst>
  <p:notesMasterIdLst>
    <p:notesMasterId r:id="rId19"/>
  </p:notesMasterIdLst>
  <p:sldIdLst>
    <p:sldId id="256" r:id="rId2"/>
    <p:sldId id="273" r:id="rId3"/>
    <p:sldId id="274" r:id="rId4"/>
    <p:sldId id="257" r:id="rId5"/>
    <p:sldId id="258" r:id="rId6"/>
    <p:sldId id="259" r:id="rId7"/>
    <p:sldId id="261" r:id="rId8"/>
    <p:sldId id="275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23389-4CA8-4007-82B9-F61E1B978848}" v="2" dt="2025-10-07T16:31:32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60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ushi Sharma" userId="4f8f50a39a2cbc0a" providerId="LiveId" clId="{D61C8513-F134-4550-81F6-C0C53E9320FB}"/>
    <pc:docChg chg="custSel addSld delSld modSld sldOrd">
      <pc:chgData name="Khushi Sharma" userId="4f8f50a39a2cbc0a" providerId="LiveId" clId="{D61C8513-F134-4550-81F6-C0C53E9320FB}" dt="2025-10-10T12:38:44.288" v="74" actId="20577"/>
      <pc:docMkLst>
        <pc:docMk/>
      </pc:docMkLst>
      <pc:sldChg chg="modSp mod">
        <pc:chgData name="Khushi Sharma" userId="4f8f50a39a2cbc0a" providerId="LiveId" clId="{D61C8513-F134-4550-81F6-C0C53E9320FB}" dt="2025-10-10T12:38:44.288" v="74" actId="20577"/>
        <pc:sldMkLst>
          <pc:docMk/>
          <pc:sldMk cId="0" sldId="256"/>
        </pc:sldMkLst>
        <pc:spChg chg="mod">
          <ac:chgData name="Khushi Sharma" userId="4f8f50a39a2cbc0a" providerId="LiveId" clId="{D61C8513-F134-4550-81F6-C0C53E9320FB}" dt="2025-10-10T12:38:44.288" v="74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Khushi Sharma" userId="4f8f50a39a2cbc0a" providerId="LiveId" clId="{D61C8513-F134-4550-81F6-C0C53E9320FB}" dt="2025-10-07T14:42:14.348" v="11" actId="20577"/>
        <pc:sldMkLst>
          <pc:docMk/>
          <pc:sldMk cId="0" sldId="257"/>
        </pc:sldMkLst>
        <pc:spChg chg="mod">
          <ac:chgData name="Khushi Sharma" userId="4f8f50a39a2cbc0a" providerId="LiveId" clId="{D61C8513-F134-4550-81F6-C0C53E9320FB}" dt="2025-10-07T14:42:14.348" v="11" actId="20577"/>
          <ac:spMkLst>
            <pc:docMk/>
            <pc:sldMk cId="0" sldId="257"/>
            <ac:spMk id="8" creationId="{24DADA7C-B9D6-7667-9CEE-CDFB7B4B712A}"/>
          </ac:spMkLst>
        </pc:spChg>
      </pc:sldChg>
      <pc:sldChg chg="del">
        <pc:chgData name="Khushi Sharma" userId="4f8f50a39a2cbc0a" providerId="LiveId" clId="{D61C8513-F134-4550-81F6-C0C53E9320FB}" dt="2025-10-07T16:44:33.041" v="72" actId="2696"/>
        <pc:sldMkLst>
          <pc:docMk/>
          <pc:sldMk cId="0" sldId="260"/>
        </pc:sldMkLst>
      </pc:sldChg>
      <pc:sldChg chg="addSp delSp modSp new mod ord">
        <pc:chgData name="Khushi Sharma" userId="4f8f50a39a2cbc0a" providerId="LiveId" clId="{D61C8513-F134-4550-81F6-C0C53E9320FB}" dt="2025-10-07T16:28:25.683" v="33"/>
        <pc:sldMkLst>
          <pc:docMk/>
          <pc:sldMk cId="936765096" sldId="274"/>
        </pc:sldMkLst>
        <pc:picChg chg="add mod">
          <ac:chgData name="Khushi Sharma" userId="4f8f50a39a2cbc0a" providerId="LiveId" clId="{D61C8513-F134-4550-81F6-C0C53E9320FB}" dt="2025-10-07T16:28:15.344" v="31" actId="14100"/>
          <ac:picMkLst>
            <pc:docMk/>
            <pc:sldMk cId="936765096" sldId="274"/>
            <ac:picMk id="5" creationId="{D18D08F1-9D59-CB71-9502-74CE4FA7A6E7}"/>
          </ac:picMkLst>
        </pc:picChg>
      </pc:sldChg>
      <pc:sldChg chg="addSp delSp modSp new mod">
        <pc:chgData name="Khushi Sharma" userId="4f8f50a39a2cbc0a" providerId="LiveId" clId="{D61C8513-F134-4550-81F6-C0C53E9320FB}" dt="2025-10-07T16:32:30.140" v="48" actId="1076"/>
        <pc:sldMkLst>
          <pc:docMk/>
          <pc:sldMk cId="3002476621" sldId="275"/>
        </pc:sldMkLst>
        <pc:picChg chg="add mod">
          <ac:chgData name="Khushi Sharma" userId="4f8f50a39a2cbc0a" providerId="LiveId" clId="{D61C8513-F134-4550-81F6-C0C53E9320FB}" dt="2025-10-07T16:32:30.140" v="48" actId="1076"/>
          <ac:picMkLst>
            <pc:docMk/>
            <pc:sldMk cId="3002476621" sldId="275"/>
            <ac:picMk id="5" creationId="{27A1460B-7908-98BA-AD50-D0C117BE6052}"/>
          </ac:picMkLst>
        </pc:picChg>
      </pc:sldChg>
      <pc:sldChg chg="modSp new mod">
        <pc:chgData name="Khushi Sharma" userId="4f8f50a39a2cbc0a" providerId="LiveId" clId="{D61C8513-F134-4550-81F6-C0C53E9320FB}" dt="2025-10-07T16:39:49.890" v="71" actId="14100"/>
        <pc:sldMkLst>
          <pc:docMk/>
          <pc:sldMk cId="3042539583" sldId="276"/>
        </pc:sldMkLst>
        <pc:spChg chg="mod">
          <ac:chgData name="Khushi Sharma" userId="4f8f50a39a2cbc0a" providerId="LiveId" clId="{D61C8513-F134-4550-81F6-C0C53E9320FB}" dt="2025-10-07T16:39:49.890" v="71" actId="14100"/>
          <ac:spMkLst>
            <pc:docMk/>
            <pc:sldMk cId="3042539583" sldId="276"/>
            <ac:spMk id="2" creationId="{C86CC812-A1B0-AEDE-3391-CDE78A882B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D9908-62EC-4247-828D-1D5CF1E0CDC6}" type="datetimeFigureOut">
              <a:rPr lang="en-IN" smtClean="0"/>
              <a:t>10-October-2025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AFE5C-CE67-4826-879D-7DD7217127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690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AFE5C-CE67-4826-879D-7DD7217127D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87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77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8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2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55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1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4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22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786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67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0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48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4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03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0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2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1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2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lideshow/right-to-education-46920332/46920332#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t>RTE Framework for Schools – 2012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Presented by: </a:t>
            </a:r>
            <a:r>
              <a:rPr lang="en-US" dirty="0"/>
              <a:t>Ekta Sharma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Role of School Management Committees (SMCs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75% members from parents and local community.</a:t>
            </a:r>
          </a:p>
          <a:p>
            <a:r>
              <a:rPr dirty="0"/>
              <a:t> Prepare and monitor School Development Plans (SDP).</a:t>
            </a:r>
          </a:p>
          <a:p>
            <a:r>
              <a:rPr dirty="0"/>
              <a:t> </a:t>
            </a:r>
            <a:r>
              <a:rPr lang="en-US" dirty="0"/>
              <a:t>Make and check the School Development Plan. </a:t>
            </a:r>
          </a:p>
          <a:p>
            <a:r>
              <a:rPr dirty="0"/>
              <a:t> Promote community participation and transparency.</a:t>
            </a:r>
            <a:endParaRPr lang="en-US" dirty="0"/>
          </a:p>
          <a:p>
            <a:r>
              <a:rPr lang="en-US" dirty="0"/>
              <a:t>Support better communication between teachers and parents.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Inclusion and 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Equal opportunities for all children regardless of caste, gender, religion, or disability.</a:t>
            </a:r>
          </a:p>
          <a:p>
            <a:r>
              <a:rPr dirty="0"/>
              <a:t> Special provisions for marginalized groups and differently-abled children.</a:t>
            </a:r>
          </a:p>
          <a:p>
            <a:r>
              <a:rPr dirty="0"/>
              <a:t> Gender-sensitive and inclusive classroom practices.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Child Rights and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Prohibition of physical punishment and mental harassment.</a:t>
            </a:r>
          </a:p>
          <a:p>
            <a:r>
              <a:rPr dirty="0"/>
              <a:t> Safe, secure, and child-friendly school environment.</a:t>
            </a:r>
          </a:p>
          <a:p>
            <a:r>
              <a:rPr dirty="0"/>
              <a:t> No discrimination or segregation within schools.</a:t>
            </a:r>
            <a:endParaRPr lang="en-US" dirty="0"/>
          </a:p>
          <a:p>
            <a:r>
              <a:rPr lang="en-IN" dirty="0"/>
              <a:t> Special Training for Drop-outs</a:t>
            </a:r>
          </a:p>
          <a:p>
            <a:r>
              <a:rPr lang="en-IN" dirty="0"/>
              <a:t>Reservation for Disadvantaged Groups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Curriculum and Evaluation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87561"/>
            <a:ext cx="7082233" cy="3578942"/>
          </a:xfrm>
        </p:spPr>
        <p:txBody>
          <a:bodyPr>
            <a:normAutofit/>
          </a:bodyPr>
          <a:lstStyle/>
          <a:p>
            <a:r>
              <a:rPr lang="en-US" dirty="0"/>
              <a:t>Follow National Curriculum Framework (NCF 2005).</a:t>
            </a:r>
          </a:p>
          <a:p>
            <a:r>
              <a:rPr lang="en-US" dirty="0"/>
              <a:t> Focus on understanding, not memorizing.</a:t>
            </a:r>
          </a:p>
          <a:p>
            <a:r>
              <a:rPr lang="en-US" dirty="0"/>
              <a:t> Use Continuous and Comprehensive Evaluation (CCE).</a:t>
            </a:r>
          </a:p>
          <a:p>
            <a:r>
              <a:rPr lang="en-US" dirty="0"/>
              <a:t> Make learning enjoyable and stress-free.</a:t>
            </a:r>
          </a:p>
          <a:p>
            <a:r>
              <a:rPr lang="en-US" dirty="0"/>
              <a:t>Emphasis on holistic development and learning outcomes.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Challenges in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736" y="2576051"/>
            <a:ext cx="7492180" cy="2969343"/>
          </a:xfrm>
        </p:spPr>
        <p:txBody>
          <a:bodyPr/>
          <a:lstStyle/>
          <a:p>
            <a:r>
              <a:rPr dirty="0"/>
              <a:t> Shortage of trained teachers and infrastructure gaps.</a:t>
            </a:r>
          </a:p>
          <a:p>
            <a:r>
              <a:rPr lang="en-US" dirty="0"/>
              <a:t> Lack of basic facilities in some schools.</a:t>
            </a:r>
            <a:r>
              <a:rPr dirty="0"/>
              <a:t>.</a:t>
            </a:r>
          </a:p>
          <a:p>
            <a:r>
              <a:rPr dirty="0"/>
              <a:t> Weak monitoring and data management.</a:t>
            </a:r>
          </a:p>
          <a:p>
            <a:r>
              <a:rPr dirty="0"/>
              <a:t>Low community participation in SMCs.</a:t>
            </a:r>
            <a:endParaRPr lang="en-US" dirty="0"/>
          </a:p>
          <a:p>
            <a:r>
              <a:rPr lang="en-IN" dirty="0"/>
              <a:t>Less awareness among parents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Future Steps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Strengthen teacher training and digital literacy.</a:t>
            </a:r>
          </a:p>
          <a:p>
            <a:r>
              <a:rPr dirty="0"/>
              <a:t> Improve infrastructure through local partnerships.</a:t>
            </a:r>
          </a:p>
          <a:p>
            <a:r>
              <a:rPr dirty="0"/>
              <a:t> Enhance accountability and data transparency.</a:t>
            </a:r>
          </a:p>
          <a:p>
            <a:r>
              <a:rPr dirty="0"/>
              <a:t> Foster inclusive and innovative learning practices.</a:t>
            </a:r>
            <a:endParaRPr lang="en-US" dirty="0"/>
          </a:p>
          <a:p>
            <a:r>
              <a:rPr lang="en-US" dirty="0"/>
              <a:t> Focus on quality and joyful learning</a:t>
            </a:r>
          </a:p>
          <a:p>
            <a:r>
              <a:rPr lang="en-US" dirty="0"/>
              <a:t>Train more teachers and use technology in teaching.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The RTE Framework (2012) is a landmark initiative for universalizing elementary education.</a:t>
            </a:r>
          </a:p>
          <a:p>
            <a:r>
              <a:rPr dirty="0"/>
              <a:t>Its success depends on collaboration between teachers, communities, and government bodies to ensure every child learns with dignity and quality.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812-A1B0-AEDE-3391-CDE78A88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367476"/>
          </a:xfrm>
        </p:spPr>
        <p:txBody>
          <a:bodyPr>
            <a:normAutofit/>
          </a:bodyPr>
          <a:lstStyle/>
          <a:p>
            <a:r>
              <a:rPr lang="en-US" sz="6000" b="1" dirty="0"/>
              <a:t>Thank you </a:t>
            </a:r>
            <a:endParaRPr lang="en-IN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FAE7D-05C9-30A4-B7FB-4EF61442E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253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709D-812B-46A1-DEC4-06E18517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84" y="796413"/>
            <a:ext cx="7767484" cy="1347019"/>
          </a:xfrm>
        </p:spPr>
        <p:txBody>
          <a:bodyPr/>
          <a:lstStyle/>
          <a:p>
            <a:r>
              <a:rPr lang="en-US" b="1" dirty="0"/>
              <a:t>Component of presentation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2E88E-13DD-7A6E-A9C7-D6AA4B87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90" y="2359743"/>
            <a:ext cx="7226710" cy="3932902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/>
              <a:t> Introduction</a:t>
            </a:r>
          </a:p>
          <a:p>
            <a:r>
              <a:rPr lang="en-US" sz="6400" b="1" dirty="0"/>
              <a:t>Objectives of the RTE Framework</a:t>
            </a:r>
          </a:p>
          <a:p>
            <a:r>
              <a:rPr lang="en-US" sz="6400" b="1" dirty="0"/>
              <a:t>Key Provisions under the RTE Act</a:t>
            </a:r>
          </a:p>
          <a:p>
            <a:r>
              <a:rPr lang="en-IN" sz="6400" b="1" dirty="0"/>
              <a:t>The 2012 Framework Overview</a:t>
            </a:r>
          </a:p>
          <a:p>
            <a:r>
              <a:rPr lang="en-IN" sz="6400" b="1" dirty="0"/>
              <a:t>School Infrastructure Requirements</a:t>
            </a:r>
          </a:p>
          <a:p>
            <a:r>
              <a:rPr lang="en-IN" sz="6400" b="1" dirty="0"/>
              <a:t>Teacher Qualifications and Training</a:t>
            </a:r>
          </a:p>
          <a:p>
            <a:r>
              <a:rPr lang="en-US" sz="6400" b="1" dirty="0"/>
              <a:t>Role of School Management Committees (SMCs</a:t>
            </a:r>
            <a:r>
              <a:rPr lang="en-US" sz="6400" dirty="0"/>
              <a:t>)</a:t>
            </a:r>
          </a:p>
          <a:p>
            <a:r>
              <a:rPr lang="en-IN" sz="6400" b="1" dirty="0"/>
              <a:t>Inclusion and Equity</a:t>
            </a:r>
          </a:p>
          <a:p>
            <a:r>
              <a:rPr lang="en-IN" sz="6400" b="1" dirty="0"/>
              <a:t>Child Rights and Protection</a:t>
            </a:r>
          </a:p>
          <a:p>
            <a:r>
              <a:rPr lang="en-IN" sz="6400" b="1" dirty="0"/>
              <a:t>Curriculum and Evaluation</a:t>
            </a:r>
          </a:p>
          <a:p>
            <a:r>
              <a:rPr lang="en-IN" sz="6400" b="1" dirty="0"/>
              <a:t>Challenges in Implementation</a:t>
            </a:r>
          </a:p>
          <a:p>
            <a:r>
              <a:rPr lang="en-IN" sz="6400" b="1" dirty="0"/>
              <a:t>Future Steps</a:t>
            </a:r>
          </a:p>
          <a:p>
            <a:r>
              <a:rPr lang="en-IN" sz="6400" b="1" dirty="0"/>
              <a:t>Conclusion</a:t>
            </a:r>
          </a:p>
          <a:p>
            <a:endParaRPr lang="en-IN" sz="6400" b="1" dirty="0"/>
          </a:p>
          <a:p>
            <a:endParaRPr lang="en-IN" sz="64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384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7614-A9BC-E97B-0D07-6CA01253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8D08F1-9D59-CB71-9502-74CE4FA7A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052" y="776748"/>
            <a:ext cx="7020232" cy="5299587"/>
          </a:xfrm>
        </p:spPr>
      </p:pic>
    </p:spTree>
    <p:extLst>
      <p:ext uri="{BB962C8B-B14F-4D97-AF65-F5344CB8AC3E}">
        <p14:creationId xmlns:p14="http://schemas.microsoft.com/office/powerpoint/2010/main" val="93676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DADA7C-B9D6-7667-9CEE-CDFB7B4B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48" y="2526890"/>
            <a:ext cx="7649497" cy="3215150"/>
          </a:xfrm>
        </p:spPr>
        <p:txBody>
          <a:bodyPr>
            <a:noAutofit/>
          </a:bodyPr>
          <a:lstStyle/>
          <a:p>
            <a:r>
              <a:rPr lang="en-US" sz="3600" b="1" dirty="0"/>
              <a:t>Introduction 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What is RTE?</a:t>
            </a:r>
            <a:br>
              <a:rPr lang="en-US" sz="2800" b="1" dirty="0"/>
            </a:br>
            <a:r>
              <a:rPr lang="en-US" sz="2400" dirty="0"/>
              <a:t>The Right of Children to Free and Compulsory Education Act or Right to Education Act (RTE) , which was passed by the Indian parliament on 4 August 2009, describes the modalities of the provision of free and compulsory education for children between 6 to 14 in India under Article 21A of the Indian Constitution. India became one of 135 countries to make education a fundamental </a:t>
            </a:r>
            <a:r>
              <a:rPr lang="en-US" sz="2400"/>
              <a:t>right for </a:t>
            </a:r>
            <a:r>
              <a:rPr lang="en-US" sz="2400" dirty="0"/>
              <a:t>every child when the act came into force on 1 April 2010.</a:t>
            </a:r>
            <a:br>
              <a:rPr lang="en-US" sz="2400" dirty="0"/>
            </a:br>
            <a:br>
              <a:rPr lang="en-US" sz="2400" dirty="0">
                <a:hlinkClick r:id="rId2"/>
              </a:rPr>
            </a:br>
            <a:endParaRPr lang="en-IN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Objectives of the RTE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 Ensure every child (6–14 years) receives free and compulsory education.</a:t>
            </a:r>
          </a:p>
          <a:p>
            <a:r>
              <a:rPr dirty="0"/>
              <a:t> Improve access and reduce dropout rates.</a:t>
            </a:r>
          </a:p>
          <a:p>
            <a:r>
              <a:rPr dirty="0"/>
              <a:t> Promote inclusive and equitable quality education.</a:t>
            </a:r>
          </a:p>
          <a:p>
            <a:r>
              <a:rPr dirty="0"/>
              <a:t> Strengthen school management and accountability systems.</a:t>
            </a:r>
          </a:p>
          <a:p>
            <a:r>
              <a:rPr dirty="0"/>
              <a:t> Develop child-centered, activity-based learning processes.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Key Provisions under the RTE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dirty="0"/>
              <a:t> Free and compulsory education for all children aged 6–14 years.</a:t>
            </a:r>
          </a:p>
          <a:p>
            <a:r>
              <a:rPr dirty="0"/>
              <a:t> No child shall be held back, expelled, or required to pass a board exam until completion of elementary education.</a:t>
            </a:r>
          </a:p>
          <a:p>
            <a:r>
              <a:rPr dirty="0"/>
              <a:t> Reservation of 25% seats in private schools for disadvantaged children.</a:t>
            </a:r>
          </a:p>
          <a:p>
            <a:r>
              <a:rPr dirty="0"/>
              <a:t>Norms and standards for teacher qualification and pupil-teacher ratio (PTR).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School Infrastructure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Adequate classrooms, toilets, drinking water, playgrounds.</a:t>
            </a:r>
          </a:p>
          <a:p>
            <a:r>
              <a:rPr dirty="0"/>
              <a:t> Barrier-free access for children with disabilities.</a:t>
            </a:r>
          </a:p>
          <a:p>
            <a:r>
              <a:rPr dirty="0"/>
              <a:t> Libraries and teaching-learning materials.</a:t>
            </a:r>
          </a:p>
          <a:p>
            <a:r>
              <a:rPr dirty="0"/>
              <a:t> Compliance with minimum standards as per Schedule of the RTE Act.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D3C0-1ED9-1D74-AFEC-A6628AF7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A1460B-7908-98BA-AD50-D0C117BE6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38" y="651387"/>
            <a:ext cx="7718323" cy="5555226"/>
          </a:xfrm>
        </p:spPr>
      </p:pic>
    </p:spTree>
    <p:extLst>
      <p:ext uri="{BB962C8B-B14F-4D97-AF65-F5344CB8AC3E}">
        <p14:creationId xmlns:p14="http://schemas.microsoft.com/office/powerpoint/2010/main" val="300247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Teacher Qualifications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Teachers must meet NCTE norms.</a:t>
            </a:r>
          </a:p>
          <a:p>
            <a:r>
              <a:rPr dirty="0"/>
              <a:t> Continuous professional development and in-service training.</a:t>
            </a:r>
          </a:p>
          <a:p>
            <a:r>
              <a:rPr dirty="0"/>
              <a:t> Focus on child-centered pedagogy and inclusive practices.</a:t>
            </a:r>
          </a:p>
          <a:p>
            <a:r>
              <a:rPr dirty="0"/>
              <a:t> Use of innovative teaching methods and ICT tools.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</TotalTime>
  <Words>651</Words>
  <Application>Microsoft Office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RTE Framework for Schools – 2012</vt:lpstr>
      <vt:lpstr>Component of presentation </vt:lpstr>
      <vt:lpstr>PowerPoint Presentation</vt:lpstr>
      <vt:lpstr>Introduction   What is RTE? The Right of Children to Free and Compulsory Education Act or Right to Education Act (RTE) , which was passed by the Indian parliament on 4 August 2009, describes the modalities of the provision of free and compulsory education for children between 6 to 14 in India under Article 21A of the Indian Constitution. India became one of 135 countries to make education a fundamental right for every child when the act came into force on 1 April 2010.  </vt:lpstr>
      <vt:lpstr>Objectives of the RTE Framework</vt:lpstr>
      <vt:lpstr>Key Provisions under the RTE Act</vt:lpstr>
      <vt:lpstr>School Infrastructure Requirements</vt:lpstr>
      <vt:lpstr>PowerPoint Presentation</vt:lpstr>
      <vt:lpstr>Teacher Qualifications and Training</vt:lpstr>
      <vt:lpstr>Role of School Management Committees (SMCs)</vt:lpstr>
      <vt:lpstr>Inclusion and Equity</vt:lpstr>
      <vt:lpstr>Child Rights and Protection</vt:lpstr>
      <vt:lpstr>Curriculum and Evaluation</vt:lpstr>
      <vt:lpstr>Challenges in Implementation</vt:lpstr>
      <vt:lpstr>Future Steps</vt:lpstr>
      <vt:lpstr>Conclusion</vt:lpstr>
      <vt:lpstr>Thank you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Khushi Sharma</cp:lastModifiedBy>
  <cp:revision>2</cp:revision>
  <dcterms:created xsi:type="dcterms:W3CDTF">2013-01-27T09:14:16Z</dcterms:created>
  <dcterms:modified xsi:type="dcterms:W3CDTF">2025-10-10T12:38:49Z</dcterms:modified>
  <cp:category/>
</cp:coreProperties>
</file>